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73" r:id="rId2"/>
    <p:sldId id="272" r:id="rId3"/>
    <p:sldId id="269" r:id="rId4"/>
    <p:sldId id="274" r:id="rId5"/>
    <p:sldId id="257" r:id="rId6"/>
    <p:sldId id="268" r:id="rId7"/>
    <p:sldId id="275" r:id="rId8"/>
    <p:sldId id="270" r:id="rId9"/>
    <p:sldId id="271" r:id="rId10"/>
    <p:sldId id="276" r:id="rId11"/>
    <p:sldId id="277" r:id="rId12"/>
    <p:sldId id="265" r:id="rId13"/>
    <p:sldId id="266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1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7F21CC-FF0F-4212-BBD8-E07173268EA8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790C-E777-476B-B552-BF00152AB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3790C-E777-476B-B552-BF00152AB67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8686800" cy="6858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parajita" pitchFamily="34" charset="0"/>
                <a:cs typeface="Aparajita" pitchFamily="34" charset="0"/>
              </a:rPr>
              <a:t>   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Shri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sadguru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saibaba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science &amp; COMMERCE college, </a:t>
            </a:r>
            <a:r>
              <a:rPr lang="en-US" sz="2400" b="1" dirty="0" err="1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ashti</a:t>
            </a:r>
            <a:r>
              <a:rPr lang="en-US" sz="2400" b="1" dirty="0" smtClean="0">
                <a:solidFill>
                  <a:srgbClr val="002060"/>
                </a:solidFill>
                <a:latin typeface="Rockwell Condensed" pitchFamily="18" charset="0"/>
                <a:cs typeface="Aparajita" pitchFamily="34" charset="0"/>
              </a:rPr>
              <a:t> </a:t>
            </a:r>
            <a:endParaRPr lang="en-US" sz="2400" b="1" dirty="0">
              <a:solidFill>
                <a:srgbClr val="002060"/>
              </a:solidFill>
              <a:latin typeface="Rockwell Condensed" pitchFamily="18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9530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sz="2000" b="1" dirty="0" smtClean="0">
              <a:latin typeface="Rockwell Condensed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sz="55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Subject – Zoology 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5500" b="1" dirty="0" err="1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B.Sc</a:t>
            </a:r>
            <a:r>
              <a:rPr lang="en-US" sz="55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Part II  Semester IV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55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     Paper II – General physiology and Biochemistry II          </a:t>
            </a:r>
          </a:p>
          <a:p>
            <a:pPr algn="ctr">
              <a:lnSpc>
                <a:spcPct val="120000"/>
              </a:lnSpc>
              <a:buNone/>
            </a:pPr>
            <a:r>
              <a:rPr lang="en-US" sz="5500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 Unit I</a:t>
            </a:r>
          </a:p>
          <a:p>
            <a:pPr algn="ctr">
              <a:buNone/>
            </a:pPr>
            <a:endParaRPr lang="en-US" sz="2400" b="1" dirty="0" smtClean="0">
              <a:latin typeface="Rockwell Condensed" pitchFamily="18" charset="0"/>
            </a:endParaRPr>
          </a:p>
          <a:p>
            <a:pPr algn="ctr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55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Power point </a:t>
            </a:r>
            <a:r>
              <a:rPr lang="en-US" sz="5500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presentaion</a:t>
            </a:r>
            <a:r>
              <a:rPr lang="en-US" sz="55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on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‘ </a:t>
            </a:r>
            <a:r>
              <a:rPr lang="en-US" sz="55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Excretion and </a:t>
            </a:r>
            <a:r>
              <a:rPr lang="en-US" sz="5500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osmoregulation</a:t>
            </a:r>
            <a:r>
              <a:rPr lang="en-US" sz="55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’</a:t>
            </a:r>
            <a:endParaRPr lang="en-US" sz="5500" dirty="0" smtClean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>
              <a:buNone/>
            </a:pPr>
            <a:r>
              <a:rPr lang="en-US" sz="2800" dirty="0" smtClean="0">
                <a:latin typeface="Rockwell Condensed" pitchFamily="18" charset="0"/>
              </a:rPr>
              <a:t> 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by 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Dr. P R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Chavhan</a:t>
            </a:r>
            <a:endParaRPr lang="en-US" sz="5500" dirty="0" smtClean="0">
              <a:solidFill>
                <a:srgbClr val="7030A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 Assistant 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Professor </a:t>
            </a:r>
            <a:r>
              <a:rPr lang="en-US" sz="550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&amp; Head</a:t>
            </a:r>
            <a:endParaRPr lang="en-US" sz="5500" dirty="0" smtClean="0">
              <a:solidFill>
                <a:srgbClr val="7030A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 Department of Zoology</a:t>
            </a: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Shri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Sadguru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Saibaba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  Science  &amp; Commerce college,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Ashti</a:t>
            </a: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,  </a:t>
            </a:r>
            <a:r>
              <a:rPr lang="en-US" sz="5500" dirty="0" err="1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Dist.Gadchiroli</a:t>
            </a:r>
            <a:endParaRPr lang="en-US" sz="5500" dirty="0" smtClean="0">
              <a:solidFill>
                <a:srgbClr val="7030A0"/>
              </a:solidFill>
              <a:latin typeface="Aparajita" pitchFamily="34" charset="0"/>
              <a:cs typeface="Aparajita" pitchFamily="34" charset="0"/>
            </a:endParaRPr>
          </a:p>
          <a:p>
            <a:pPr algn="ctr">
              <a:buNone/>
            </a:pPr>
            <a:r>
              <a:rPr lang="en-US" sz="5500" dirty="0" smtClean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 </a:t>
            </a:r>
          </a:p>
          <a:p>
            <a:pPr algn="ctr">
              <a:buNone/>
            </a:pPr>
            <a:endParaRPr lang="en-US" sz="2000" dirty="0" smtClean="0">
              <a:latin typeface="Rockwell Condensed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Rockwell Condensed" pitchFamily="18" charset="0"/>
              </a:rPr>
              <a:t>                     </a:t>
            </a:r>
            <a:endParaRPr lang="en-US" dirty="0">
              <a:latin typeface="Rockwell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Monotype Corsiva" pitchFamily="66" charset="0"/>
              </a:rPr>
              <a:t>                     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Excretion</a:t>
            </a:r>
            <a:endParaRPr lang="en-US" sz="2800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026" name="Picture 2" descr="C:\Users\NIRMAL PC\Downloads\excretory syste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95400" y="1219200"/>
            <a:ext cx="58674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r>
              <a:rPr lang="en-US" b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Excretory System</a:t>
            </a:r>
            <a:endParaRPr lang="en-US" b="1" dirty="0">
              <a:solidFill>
                <a:srgbClr val="00B050"/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4495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A pair of kidney – blood </a:t>
            </a:r>
            <a:r>
              <a:rPr lang="en-US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filteration</a:t>
            </a: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, urine formation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A pair of </a:t>
            </a:r>
            <a:r>
              <a:rPr lang="en-US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Ureter</a:t>
            </a: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– carries urine from kidney to urinary   	                        bladder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Urinary bladder – store urine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Erethra</a:t>
            </a: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– removal of urine </a:t>
            </a:r>
            <a:endParaRPr lang="en-US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parajita" pitchFamily="34" charset="0"/>
                <a:cs typeface="Aparajita" pitchFamily="34" charset="0"/>
              </a:rPr>
              <a:t>   </a:t>
            </a: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Urinary system</a:t>
            </a:r>
            <a:endParaRPr lang="en-US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3074" name="Picture 2" descr="C:\Users\NIRMAL PC\Downloads\urinary-system-of-man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82296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Monotype Corsiva" pitchFamily="66" charset="0"/>
              </a:rPr>
              <a:t>L.S.Kidney</a:t>
            </a:r>
            <a:endParaRPr lang="en-US" dirty="0">
              <a:latin typeface="Monotype Corsiva" pitchFamily="66" charset="0"/>
            </a:endParaRPr>
          </a:p>
        </p:txBody>
      </p:sp>
      <p:pic>
        <p:nvPicPr>
          <p:cNvPr id="2050" name="Picture 2" descr="C:\Users\NIRMAL PC\Downloads\L.S.Kidne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87630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Urinary bladder</a:t>
            </a:r>
            <a:endParaRPr lang="en-US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4098" name="Picture 2" descr="D:\New folder\Biology Chapterwise images\Bio 12.16\urinary bladd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4582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 of </a:t>
            </a:r>
            <a:r>
              <a:rPr lang="en-US" dirty="0" err="1" smtClean="0"/>
              <a:t>nephron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0" y="990600"/>
            <a:ext cx="53340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1600" b="1" dirty="0" smtClean="0"/>
              <a:t>  </a:t>
            </a:r>
            <a:r>
              <a:rPr lang="en-US" sz="2100" b="1" dirty="0" smtClean="0">
                <a:latin typeface="Aparajita" pitchFamily="34" charset="0"/>
                <a:cs typeface="Aparajita" pitchFamily="34" charset="0"/>
              </a:rPr>
              <a:t>Structure of </a:t>
            </a:r>
            <a:r>
              <a:rPr lang="en-US" sz="2100" b="1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2100" b="1" dirty="0" smtClean="0">
                <a:latin typeface="Aparajita" pitchFamily="34" charset="0"/>
                <a:cs typeface="Aparajita" pitchFamily="34" charset="0"/>
              </a:rPr>
              <a:t> – </a:t>
            </a:r>
            <a:endParaRPr lang="en-US" sz="21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b="1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is functional unit of kidney.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A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is thin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walled,long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coiled duct lined by lined by single layer of epithelial cells. The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along with collecting tubule is also called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uriniferous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tubule.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Nephorn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is divided into two region.             </a:t>
            </a:r>
          </a:p>
          <a:p>
            <a:pPr>
              <a:buClr>
                <a:schemeClr val="tx1"/>
              </a:buClr>
              <a:buNone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        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1.Bowmans capsule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   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2.Renal tubule</a:t>
            </a:r>
            <a:endParaRPr lang="en-US" sz="19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Bowman’s capsule and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glomerulas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are together called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b="1" dirty="0" err="1" smtClean="0">
                <a:latin typeface="Aparajita" pitchFamily="34" charset="0"/>
                <a:cs typeface="Aparajita" pitchFamily="34" charset="0"/>
              </a:rPr>
              <a:t>Malpighian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body or renal corpuscle.</a:t>
            </a:r>
            <a:endParaRPr lang="en-US" sz="19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b="1" dirty="0" err="1" smtClean="0">
                <a:latin typeface="Aparajita" pitchFamily="34" charset="0"/>
                <a:cs typeface="Aparajita" pitchFamily="34" charset="0"/>
              </a:rPr>
              <a:t>Bowmn’s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capsule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is proximal blind end of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.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It is two layered outer layer is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parietal layer 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and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inner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visceral layer. </a:t>
            </a:r>
            <a:endParaRPr lang="en-US" sz="19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Renal tubule divided into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PCT , Loop of </a:t>
            </a:r>
            <a:r>
              <a:rPr lang="en-US" sz="1900" b="1" dirty="0" err="1" smtClean="0">
                <a:latin typeface="Aparajita" pitchFamily="34" charset="0"/>
                <a:cs typeface="Aparajita" pitchFamily="34" charset="0"/>
              </a:rPr>
              <a:t>henle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and DCT.</a:t>
            </a:r>
            <a:endParaRPr lang="en-US" sz="19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PCT 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is highly coiling duct.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Loop of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henle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is U shaped structure divided into descending limb and ascending limb.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DCT is also coiled. It is open into collecting tubule or duct of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bellini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Collecting tubule open into calyx of the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medullary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pyramid.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Entire renal tubule embedded within network of capillaries called </a:t>
            </a:r>
            <a:r>
              <a:rPr lang="en-US" sz="1900" b="1" dirty="0" err="1" smtClean="0">
                <a:latin typeface="Aparajita" pitchFamily="34" charset="0"/>
                <a:cs typeface="Aparajita" pitchFamily="34" charset="0"/>
              </a:rPr>
              <a:t>peritubular</a:t>
            </a:r>
            <a:r>
              <a:rPr lang="en-US" sz="1900" b="1" dirty="0" smtClean="0">
                <a:latin typeface="Aparajita" pitchFamily="34" charset="0"/>
                <a:cs typeface="Aparajita" pitchFamily="34" charset="0"/>
              </a:rPr>
              <a:t> capillaries.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Peritubular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capillaries are formed by efferent renal arteriole. These capillaries join to form a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venule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.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Venule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join to form vein.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DCT is close to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glomerulas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of same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nephron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 and forms complex structure called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juxta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glomerular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apparatus. It secretes enzyme </a:t>
            </a:r>
            <a:r>
              <a:rPr lang="en-US" sz="1900" dirty="0" err="1" smtClean="0">
                <a:latin typeface="Aparajita" pitchFamily="34" charset="0"/>
                <a:cs typeface="Aparajita" pitchFamily="34" charset="0"/>
              </a:rPr>
              <a:t>renin</a:t>
            </a:r>
            <a:r>
              <a:rPr lang="en-US" sz="1900" dirty="0" smtClean="0">
                <a:latin typeface="Aparajita" pitchFamily="34" charset="0"/>
                <a:cs typeface="Aparajita" pitchFamily="34" charset="0"/>
              </a:rPr>
              <a:t> that controls the blood pressure.</a:t>
            </a:r>
          </a:p>
          <a:p>
            <a:pPr>
              <a:buClrTx/>
              <a:buFont typeface="Wingdings" pitchFamily="2" charset="2"/>
              <a:buChar char="Ø"/>
            </a:pPr>
            <a:endParaRPr lang="en-US" sz="19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5" name="Picture 2" descr="C:\Users\NIRMAL PC\Downloads\16.3 nephro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400" y="1143000"/>
            <a:ext cx="3352800" cy="5410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Monotype Corsiva" pitchFamily="66" charset="0"/>
              </a:rPr>
              <a:t>Structure of </a:t>
            </a:r>
            <a:r>
              <a:rPr lang="en-US" sz="3200" dirty="0" err="1" smtClean="0">
                <a:latin typeface="Monotype Corsiva" pitchFamily="66" charset="0"/>
              </a:rPr>
              <a:t>nephron</a:t>
            </a:r>
            <a:endParaRPr lang="en-US" sz="3200" dirty="0">
              <a:latin typeface="Monotype Corsiva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dirty="0" err="1" smtClean="0">
                <a:latin typeface="Monotype Corsiva" pitchFamily="66" charset="0"/>
              </a:rPr>
              <a:t>Nephron</a:t>
            </a:r>
            <a:r>
              <a:rPr lang="en-US" dirty="0" smtClean="0">
                <a:latin typeface="Monotype Corsiva" pitchFamily="66" charset="0"/>
              </a:rPr>
              <a:t> (</a:t>
            </a:r>
            <a:r>
              <a:rPr lang="en-US" dirty="0" err="1" smtClean="0">
                <a:latin typeface="Monotype Corsiva" pitchFamily="66" charset="0"/>
              </a:rPr>
              <a:t>Uriniferous</a:t>
            </a:r>
            <a:r>
              <a:rPr lang="en-US" dirty="0" smtClean="0">
                <a:latin typeface="Monotype Corsiva" pitchFamily="66" charset="0"/>
              </a:rPr>
              <a:t> tubule)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          </a:t>
            </a:r>
            <a:r>
              <a:rPr lang="en-US" sz="2000" dirty="0" err="1" smtClean="0">
                <a:latin typeface="Monotype Corsiva" pitchFamily="66" charset="0"/>
              </a:rPr>
              <a:t>Malpighian</a:t>
            </a:r>
            <a:r>
              <a:rPr lang="en-US" sz="2000" dirty="0" smtClean="0">
                <a:latin typeface="Monotype Corsiva" pitchFamily="66" charset="0"/>
              </a:rPr>
              <a:t> Capsule                                                               Renal tubule 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           OR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Renal corpuscle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                                                           Proximal                  Loop of </a:t>
            </a:r>
            <a:r>
              <a:rPr lang="en-US" sz="2000" dirty="0" err="1" smtClean="0">
                <a:latin typeface="Monotype Corsiva" pitchFamily="66" charset="0"/>
              </a:rPr>
              <a:t>henle</a:t>
            </a:r>
            <a:r>
              <a:rPr lang="en-US" sz="2000" dirty="0" smtClean="0">
                <a:latin typeface="Monotype Corsiva" pitchFamily="66" charset="0"/>
              </a:rPr>
              <a:t>           Distal 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                                                          convoluted                                              </a:t>
            </a:r>
            <a:r>
              <a:rPr lang="en-US" sz="2000" dirty="0" err="1" smtClean="0">
                <a:latin typeface="Monotype Corsiva" pitchFamily="66" charset="0"/>
              </a:rPr>
              <a:t>convoluted</a:t>
            </a:r>
            <a:r>
              <a:rPr lang="en-US" sz="2000" dirty="0" smtClean="0">
                <a:latin typeface="Monotype Corsiva" pitchFamily="66" charset="0"/>
              </a:rPr>
              <a:t> </a:t>
            </a: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                                                            tubule                                                   </a:t>
            </a:r>
            <a:r>
              <a:rPr lang="en-US" sz="2000" dirty="0" err="1" smtClean="0">
                <a:latin typeface="Monotype Corsiva" pitchFamily="66" charset="0"/>
              </a:rPr>
              <a:t>tubule</a:t>
            </a:r>
            <a:endParaRPr lang="en-US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en-US" sz="2000" dirty="0" err="1" smtClean="0">
                <a:latin typeface="Monotype Corsiva" pitchFamily="66" charset="0"/>
              </a:rPr>
              <a:t>Glomerulas</a:t>
            </a:r>
            <a:r>
              <a:rPr lang="en-US" sz="2000" dirty="0" smtClean="0">
                <a:latin typeface="Monotype Corsiva" pitchFamily="66" charset="0"/>
              </a:rPr>
              <a:t>               Bowman’s capsule</a:t>
            </a:r>
          </a:p>
          <a:p>
            <a:pPr>
              <a:buNone/>
            </a:pPr>
            <a:endParaRPr lang="en-US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en-US" sz="2000" dirty="0" smtClean="0">
                <a:latin typeface="Monotype Corsiva" pitchFamily="66" charset="0"/>
              </a:rPr>
              <a:t>                                                                                     Descending limb               Ascending limb</a:t>
            </a:r>
          </a:p>
        </p:txBody>
      </p:sp>
      <p:sp>
        <p:nvSpPr>
          <p:cNvPr id="20" name="Minus 19"/>
          <p:cNvSpPr/>
          <p:nvPr/>
        </p:nvSpPr>
        <p:spPr>
          <a:xfrm>
            <a:off x="990600" y="1828800"/>
            <a:ext cx="7010400" cy="3810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6934200" y="1905000"/>
            <a:ext cx="381000" cy="749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1752600" y="1905000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>
            <a:off x="152400" y="4191000"/>
            <a:ext cx="35814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1752600" y="3657600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533400" y="4343400"/>
            <a:ext cx="3810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6477000" y="3200400"/>
            <a:ext cx="3048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8153400" y="3200400"/>
            <a:ext cx="3048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3048000" y="4267200"/>
            <a:ext cx="381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inus 28"/>
          <p:cNvSpPr/>
          <p:nvPr/>
        </p:nvSpPr>
        <p:spPr>
          <a:xfrm>
            <a:off x="4038600" y="3048000"/>
            <a:ext cx="5105400" cy="457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4572000" y="3200400"/>
            <a:ext cx="304800" cy="826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6477000" y="4419600"/>
            <a:ext cx="381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inus 31"/>
          <p:cNvSpPr/>
          <p:nvPr/>
        </p:nvSpPr>
        <p:spPr>
          <a:xfrm>
            <a:off x="5257800" y="5181600"/>
            <a:ext cx="3200400" cy="457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638800" y="53340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7848600" y="53340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4724400" y="1371600"/>
            <a:ext cx="22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Mechanism</a:t>
            </a:r>
            <a:r>
              <a:rPr lang="en-US" sz="32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of urine formation</a:t>
            </a:r>
            <a:endParaRPr lang="en-US" sz="3200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None/>
            </a:pPr>
            <a:r>
              <a:rPr lang="en-US" dirty="0" smtClean="0"/>
              <a:t> </a:t>
            </a: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Three stages involved in process of urine formation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err="1" smtClean="0">
                <a:latin typeface="Aparajita" pitchFamily="34" charset="0"/>
                <a:cs typeface="Aparajita" pitchFamily="34" charset="0"/>
              </a:rPr>
              <a:t>Ultrafiltration</a:t>
            </a:r>
            <a:endParaRPr lang="en-US" sz="28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Selective </a:t>
            </a:r>
            <a:r>
              <a:rPr lang="en-US" sz="2800" dirty="0" err="1" smtClean="0">
                <a:latin typeface="Aparajita" pitchFamily="34" charset="0"/>
                <a:cs typeface="Aparajita" pitchFamily="34" charset="0"/>
              </a:rPr>
              <a:t>reabsorption</a:t>
            </a: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Tubular secretion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Mechanism of urine formation</a:t>
            </a:r>
            <a:endParaRPr lang="en-US" sz="2800" b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0" y="762000"/>
            <a:ext cx="5257800" cy="5943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None/>
            </a:pP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      1.Ultrafiltration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It is physical process taking place in the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malphigian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body.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Glomerulas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Bowmans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capsule act as filtering unit.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In this process blood get filtered by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hydrastatic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mechanism in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glomerulus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Glucose, amino acid, salts, urea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etc.readily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filtered.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Blood cells, plasma proteins and large fat molecules are unable to filter through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glomerular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capillaries.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About 125 ml per minute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filterate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is formed. It is called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glomerular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filterate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rate( GFR).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99%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filterate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is reabsorbed and only 1- 1.5 liters of urine is formed. </a:t>
            </a:r>
          </a:p>
          <a:p>
            <a:pPr>
              <a:buClr>
                <a:schemeClr val="tx1"/>
              </a:buClr>
              <a:buNone/>
            </a:pP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       2. Selective </a:t>
            </a:r>
            <a:r>
              <a:rPr lang="en-US" sz="1600" b="1" dirty="0" err="1" smtClean="0">
                <a:latin typeface="Aparajita" pitchFamily="34" charset="0"/>
                <a:cs typeface="Aparajita" pitchFamily="34" charset="0"/>
              </a:rPr>
              <a:t>reabsorption</a:t>
            </a: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This process includes two process depending upon concentration gradient.1. Passive transport along the gradient   2. Active transport – against gradient by using ATP molecules.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Selective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reabsorption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occurs between renal tubule and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peritubular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capillaries.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High threshold substances like glucose and amino acid completely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reabsorbed.Water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is reabsorbed by osmosis in PCT, DCT and descending limb of loop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henle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Na,AA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, ions like K, ca and Chloride ion are reabsorbed by active transport.</a:t>
            </a:r>
          </a:p>
          <a:p>
            <a:pPr>
              <a:buNone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 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1600" dirty="0" smtClean="0">
              <a:latin typeface="Aparajita" pitchFamily="34" charset="0"/>
              <a:cs typeface="Aparajita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1400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5" name="Picture 2" descr="C:\Users\NIRMAL PC\Downloads\16.4 malphigian body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33528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4953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   </a:t>
            </a:r>
            <a:r>
              <a:rPr lang="en-US" b="1" dirty="0" err="1" smtClean="0"/>
              <a:t>Malpighian</a:t>
            </a:r>
            <a:r>
              <a:rPr lang="en-US" b="1" dirty="0" smtClean="0"/>
              <a:t> body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Selective </a:t>
            </a:r>
            <a:r>
              <a:rPr lang="en-US" sz="2800" dirty="0" err="1" smtClean="0"/>
              <a:t>reabsorption</a:t>
            </a:r>
            <a:r>
              <a:rPr lang="en-US" sz="2800" dirty="0" smtClean="0"/>
              <a:t> and tubular </a:t>
            </a:r>
            <a:r>
              <a:rPr lang="en-US" sz="2800" dirty="0" err="1" smtClean="0"/>
              <a:t>secertion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219200"/>
            <a:ext cx="50292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None/>
            </a:pP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       2. Selective </a:t>
            </a:r>
            <a:r>
              <a:rPr lang="en-US" sz="1600" b="1" dirty="0" err="1" smtClean="0">
                <a:latin typeface="Aparajita" pitchFamily="34" charset="0"/>
                <a:cs typeface="Aparajita" pitchFamily="34" charset="0"/>
              </a:rPr>
              <a:t>reabsorption</a:t>
            </a: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This process includes two process depending upon concentration gradient.1. Passive transport along the gradient   2. Active transport – against gradient by using ATP molecules.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Selective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reabsorption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occurs between renal tubule and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peritubular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capillaries.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High threshold substances like glucose and amino acid completely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reabsorbed.Water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is reabsorbed by osmosis in PCT, DCT and descending limb of loop of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henle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Na,AA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, ions like K, ca and Chloride ion are reabsorbed by active transport.</a:t>
            </a:r>
          </a:p>
          <a:p>
            <a:pPr>
              <a:buClr>
                <a:schemeClr val="tx1"/>
              </a:buClr>
              <a:buNone/>
            </a:pPr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        3. Tubular secretion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In this process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peritubular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capillaries secrete potassium ,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creatinine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and Hydrogen ions.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Secretion of hydrogen which takes place in DCT and collecting tubule is important for homeostatic regulation of acidity of blood.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Some abnormal substances found in the blood are secreted into urine like penicillin, iodine containing compound </a:t>
            </a:r>
            <a:r>
              <a:rPr lang="en-US" sz="1600" dirty="0" err="1" smtClean="0">
                <a:latin typeface="Aparajita" pitchFamily="34" charset="0"/>
                <a:cs typeface="Aparajita" pitchFamily="34" charset="0"/>
              </a:rPr>
              <a:t>iodopyracet</a:t>
            </a:r>
            <a:r>
              <a:rPr lang="en-US" sz="1600" dirty="0" smtClean="0">
                <a:latin typeface="Aparajita" pitchFamily="34" charset="0"/>
                <a:cs typeface="Aparajita" pitchFamily="34" charset="0"/>
              </a:rPr>
              <a:t> are secreted out into urine.</a:t>
            </a:r>
          </a:p>
          <a:p>
            <a:endParaRPr lang="en-US" sz="1600" dirty="0"/>
          </a:p>
        </p:txBody>
      </p:sp>
      <p:pic>
        <p:nvPicPr>
          <p:cNvPr id="1026" name="Picture 2" descr="D:\New folder\Biology Chapterwise images\Bio 12.16\16.3 ultrastructure nephron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35052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Aparajita" pitchFamily="34" charset="0"/>
                <a:cs typeface="Aparajita" pitchFamily="34" charset="0"/>
              </a:rPr>
              <a:t>Glomerular</a:t>
            </a:r>
            <a:r>
              <a:rPr lang="en-US" sz="3200" b="1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3200" b="1" dirty="0" err="1" smtClean="0">
                <a:latin typeface="Aparajita" pitchFamily="34" charset="0"/>
                <a:cs typeface="Aparajita" pitchFamily="34" charset="0"/>
              </a:rPr>
              <a:t>filteration</a:t>
            </a:r>
            <a:endParaRPr lang="en-US" sz="3200" b="1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026" name="Picture 2" descr="D:\New folder\Biology Chapterwise images\Bio 12.16\FILTERA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71600"/>
            <a:ext cx="65532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33400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Rout of blood flow and urine formation</a:t>
            </a:r>
            <a:endParaRPr lang="en-US" sz="1800" b="1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2050" name="Picture 2" descr="D:\New folder\Biology Chapterwise images\Bio 12.16\SELECTIVE REABSOPR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92200" y="2159794"/>
            <a:ext cx="7112000" cy="3314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Normal Constituents of urine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A) Urea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Main end product of catabolism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protien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in mammals. 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B) Ammonia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Formed by kidney from glutamine or amino acids in acidosis.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C)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Creatinine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creatine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–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Creatine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is excreted by children and pregnant women and much smaller amount in men. The excretion in men is 6% of total excretion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creatinine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.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Creatinine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is formed from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creatine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. 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D)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Uric acid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It is end product of oxidation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purines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in the body. Uric acid excretion increased in leukemia, severe liver disease and various stages of gout. 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E) Amino acid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Increased amount of amino acids are excreted in liver disease and in certain types of poisoning. In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cystinuria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, 4 amino acids –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arginine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,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cystine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, lysine and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ornithine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are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exreted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in urine.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F)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Allontoin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It is the partial oxidative product of uric acid. Small quantities of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allontoin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are excreted in human urine. 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G) </a:t>
            </a:r>
            <a:r>
              <a:rPr lang="en-US" sz="1800" b="1" dirty="0" err="1" smtClean="0">
                <a:latin typeface="Aparajita" pitchFamily="34" charset="0"/>
                <a:cs typeface="Aparajita" pitchFamily="34" charset="0"/>
              </a:rPr>
              <a:t>Sulphates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urine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sulphur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is derived from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sulphur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containing amino acids such as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methionine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and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cystine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.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H) Chlorides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Excreted as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NaCl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and output varies with intake.</a:t>
            </a:r>
          </a:p>
          <a:p>
            <a:pPr>
              <a:buNone/>
            </a:pP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 I) Phosphates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Consist of sodium and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pottasium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phosphates also calcium and magnesium phosphates.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J) Minerals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4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cations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of extracellular fluid –sodium,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pottasium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, calcium and magnesium are present in urine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K) Enzymes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Traces of many enzymes are excreted in urine pancreatic amylase, pepsin, </a:t>
            </a:r>
            <a:r>
              <a:rPr lang="en-US" sz="1800" dirty="0" err="1" smtClean="0">
                <a:latin typeface="Aparajita" pitchFamily="34" charset="0"/>
                <a:cs typeface="Aparajita" pitchFamily="34" charset="0"/>
              </a:rPr>
              <a:t>trypsin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and lipase.</a:t>
            </a:r>
          </a:p>
          <a:p>
            <a:pPr>
              <a:buNone/>
            </a:pP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  L) Hormones and vitamins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Sex hormones and vitamin (e.g. Band C) are found in urine.</a:t>
            </a:r>
          </a:p>
          <a:p>
            <a:pPr>
              <a:buNone/>
            </a:pP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1800" b="1" dirty="0" smtClean="0">
                <a:latin typeface="Aparajita" pitchFamily="34" charset="0"/>
                <a:cs typeface="Aparajita" pitchFamily="34" charset="0"/>
              </a:rPr>
              <a:t>M) Oxalate – </a:t>
            </a:r>
            <a:r>
              <a:rPr lang="en-US" sz="1800" dirty="0" smtClean="0">
                <a:latin typeface="Aparajita" pitchFamily="34" charset="0"/>
                <a:cs typeface="Aparajita" pitchFamily="34" charset="0"/>
              </a:rPr>
              <a:t>The amount of oxalate is found in the urine is low( 20 mg/day) and found as calcium oxalate crystals.</a:t>
            </a:r>
            <a:endParaRPr lang="en-US" sz="18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218</TotalTime>
  <Words>1053</Words>
  <Application>Microsoft Office PowerPoint</Application>
  <PresentationFormat>On-screen Show (4:3)</PresentationFormat>
  <Paragraphs>107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    Shri sadguru saibaba science &amp; COMMERCE college, ashti </vt:lpstr>
      <vt:lpstr>                                                Excretion</vt:lpstr>
      <vt:lpstr>    Excretory System</vt:lpstr>
      <vt:lpstr>   Urinary system</vt:lpstr>
      <vt:lpstr>L.S.Kidney</vt:lpstr>
      <vt:lpstr> Urinary bladder</vt:lpstr>
      <vt:lpstr>Structure of nephron</vt:lpstr>
      <vt:lpstr>Structure of nephron</vt:lpstr>
      <vt:lpstr>Mechanism of urine formation</vt:lpstr>
      <vt:lpstr>Mechanism of urine formation</vt:lpstr>
      <vt:lpstr>Selective reabsorption and tubular secertion</vt:lpstr>
      <vt:lpstr>Glomerular filteration</vt:lpstr>
      <vt:lpstr>Rout of blood flow and urine formation</vt:lpstr>
      <vt:lpstr>Normal Constituents of urine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NIRMAL PC</dc:creator>
  <cp:lastModifiedBy>HOME</cp:lastModifiedBy>
  <cp:revision>76</cp:revision>
  <dcterms:created xsi:type="dcterms:W3CDTF">2006-08-16T00:00:00Z</dcterms:created>
  <dcterms:modified xsi:type="dcterms:W3CDTF">2020-04-11T08:53:39Z</dcterms:modified>
</cp:coreProperties>
</file>